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3" r:id="rId2"/>
    <p:sldId id="256" r:id="rId3"/>
    <p:sldId id="257" r:id="rId4"/>
    <p:sldId id="258" r:id="rId5"/>
    <p:sldId id="262" r:id="rId6"/>
    <p:sldId id="259" r:id="rId7"/>
    <p:sldId id="260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39" autoAdjust="0"/>
  </p:normalViewPr>
  <p:slideViewPr>
    <p:cSldViewPr>
      <p:cViewPr varScale="1">
        <p:scale>
          <a:sx n="52" d="100"/>
          <a:sy n="52" d="100"/>
        </p:scale>
        <p:origin x="-10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33C3CFF-BAF1-42F5-88E0-4585E6B180F8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8C3C6AF-BA12-44D9-9645-9F60415F4154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C3CFF-BAF1-42F5-88E0-4585E6B180F8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C6AF-BA12-44D9-9645-9F60415F415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33C3CFF-BAF1-42F5-88E0-4585E6B180F8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8C3C6AF-BA12-44D9-9645-9F60415F4154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C3CFF-BAF1-42F5-88E0-4585E6B180F8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8C3C6AF-BA12-44D9-9645-9F60415F4154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C3CFF-BAF1-42F5-88E0-4585E6B180F8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8C3C6AF-BA12-44D9-9645-9F60415F4154}" type="slidenum">
              <a:rPr lang="es-ES" smtClean="0"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33C3CFF-BAF1-42F5-88E0-4585E6B180F8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8C3C6AF-BA12-44D9-9645-9F60415F4154}" type="slidenum">
              <a:rPr lang="es-ES" smtClean="0"/>
              <a:t>‹Nº›</a:t>
            </a:fld>
            <a:endParaRPr lang="es-ES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33C3CFF-BAF1-42F5-88E0-4585E6B180F8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8C3C6AF-BA12-44D9-9645-9F60415F4154}" type="slidenum">
              <a:rPr lang="es-ES" smtClean="0"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C3CFF-BAF1-42F5-88E0-4585E6B180F8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8C3C6AF-BA12-44D9-9645-9F60415F415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C3CFF-BAF1-42F5-88E0-4585E6B180F8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8C3C6AF-BA12-44D9-9645-9F60415F415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C3CFF-BAF1-42F5-88E0-4585E6B180F8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8C3C6AF-BA12-44D9-9645-9F60415F4154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33C3CFF-BAF1-42F5-88E0-4585E6B180F8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8C3C6AF-BA12-44D9-9645-9F60415F4154}" type="slidenum">
              <a:rPr lang="es-ES" smtClean="0"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33C3CFF-BAF1-42F5-88E0-4585E6B180F8}" type="datetimeFigureOut">
              <a:rPr lang="es-ES" smtClean="0"/>
              <a:t>28/09/2011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C3C6AF-BA12-44D9-9645-9F60415F4154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5 REVISTAS ÚTILES PARA LA TRADUCCIÓN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/>
              <a:t>Alison Stevenson</a:t>
            </a:r>
          </a:p>
          <a:p>
            <a:r>
              <a:rPr lang="es-ES" dirty="0" smtClean="0"/>
              <a:t>Tania </a:t>
            </a:r>
            <a:r>
              <a:rPr lang="es-ES" dirty="0" err="1" smtClean="0"/>
              <a:t>Gónzález</a:t>
            </a:r>
            <a:r>
              <a:rPr lang="es-ES" dirty="0" smtClean="0"/>
              <a:t> González</a:t>
            </a:r>
            <a:endParaRPr lang="es-E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836712"/>
            <a:ext cx="39338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Saltana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None/>
            </a:pPr>
            <a:r>
              <a:rPr lang="es-ES" sz="2000" dirty="0" smtClean="0">
                <a:solidFill>
                  <a:schemeClr val="accent1">
                    <a:lumMod val="75000"/>
                  </a:schemeClr>
                </a:solidFill>
              </a:rPr>
              <a:t>Qué es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es-ES" sz="2000" dirty="0" smtClean="0"/>
              <a:t>Revista de literatura y traducción.</a:t>
            </a:r>
          </a:p>
          <a:p>
            <a:pPr marL="514350" indent="-514350">
              <a:buNone/>
            </a:pPr>
            <a:r>
              <a:rPr lang="es-ES" sz="2000" dirty="0" smtClean="0">
                <a:solidFill>
                  <a:schemeClr val="accent1">
                    <a:lumMod val="75000"/>
                  </a:schemeClr>
                </a:solidFill>
              </a:rPr>
              <a:t>Qué podemos encontrar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en-GB" sz="2000" dirty="0" err="1" smtClean="0"/>
              <a:t>Traducciones</a:t>
            </a:r>
            <a:r>
              <a:rPr lang="en-GB" sz="2000" dirty="0" smtClean="0"/>
              <a:t> de </a:t>
            </a:r>
            <a:r>
              <a:rPr lang="en-GB" sz="2000" dirty="0" err="1" smtClean="0"/>
              <a:t>poesía</a:t>
            </a:r>
            <a:r>
              <a:rPr lang="en-GB" sz="2000" dirty="0" smtClean="0"/>
              <a:t>, </a:t>
            </a:r>
            <a:r>
              <a:rPr lang="en-GB" sz="2000" dirty="0" err="1" smtClean="0"/>
              <a:t>ensayos</a:t>
            </a:r>
            <a:r>
              <a:rPr lang="en-GB" sz="2000" dirty="0" smtClean="0"/>
              <a:t> </a:t>
            </a:r>
            <a:r>
              <a:rPr lang="en-GB" sz="2000" dirty="0" smtClean="0"/>
              <a:t>y </a:t>
            </a:r>
            <a:r>
              <a:rPr lang="en-GB" sz="2000" dirty="0" err="1" smtClean="0"/>
              <a:t>narrativa</a:t>
            </a:r>
            <a:r>
              <a:rPr lang="en-GB" sz="2000" dirty="0" smtClean="0"/>
              <a:t> </a:t>
            </a:r>
            <a:r>
              <a:rPr lang="en-GB" sz="2000" dirty="0" err="1" smtClean="0"/>
              <a:t>desde</a:t>
            </a:r>
            <a:r>
              <a:rPr lang="en-GB" sz="2000" dirty="0" smtClean="0"/>
              <a:t> </a:t>
            </a:r>
            <a:r>
              <a:rPr lang="en-GB" sz="2000" dirty="0" err="1" smtClean="0"/>
              <a:t>cualquier</a:t>
            </a:r>
            <a:r>
              <a:rPr lang="en-GB" sz="2000" dirty="0" smtClean="0"/>
              <a:t> </a:t>
            </a:r>
            <a:r>
              <a:rPr lang="en-GB" sz="2000" dirty="0" err="1" smtClean="0"/>
              <a:t>lengua</a:t>
            </a:r>
            <a:r>
              <a:rPr lang="en-GB" sz="2000" dirty="0" smtClean="0"/>
              <a:t> a </a:t>
            </a:r>
            <a:r>
              <a:rPr lang="en-GB" sz="2000" dirty="0" err="1" smtClean="0"/>
              <a:t>idiomas</a:t>
            </a:r>
            <a:r>
              <a:rPr lang="en-GB" sz="2000" dirty="0" smtClean="0"/>
              <a:t> </a:t>
            </a:r>
            <a:r>
              <a:rPr lang="en-GB" sz="2000" dirty="0" err="1" smtClean="0"/>
              <a:t>ibéricos</a:t>
            </a:r>
            <a:r>
              <a:rPr lang="en-GB" sz="2000" dirty="0" smtClean="0"/>
              <a:t>.</a:t>
            </a:r>
          </a:p>
          <a:p>
            <a:pPr marL="514350" indent="-514350">
              <a:buNone/>
            </a:pPr>
            <a:r>
              <a:rPr lang="en-GB" sz="2000" dirty="0" err="1" smtClean="0">
                <a:solidFill>
                  <a:schemeClr val="accent1">
                    <a:lumMod val="75000"/>
                  </a:schemeClr>
                </a:solidFill>
              </a:rPr>
              <a:t>Objetivos</a:t>
            </a:r>
            <a:endParaRPr lang="en-GB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buFont typeface="Wingdings" pitchFamily="2" charset="2"/>
              <a:buChar char="§"/>
            </a:pPr>
            <a:r>
              <a:rPr lang="es-ES" sz="2000" dirty="0" smtClean="0"/>
              <a:t>Promoverla </a:t>
            </a:r>
            <a:r>
              <a:rPr lang="es-ES" sz="2000" dirty="0" smtClean="0"/>
              <a:t>publicación de primeras traducciones y versiones </a:t>
            </a:r>
            <a:r>
              <a:rPr lang="es-ES" sz="2000" dirty="0" smtClean="0"/>
              <a:t>inéditas.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es-ES" sz="2000" dirty="0" smtClean="0"/>
              <a:t>Subraya</a:t>
            </a:r>
            <a:r>
              <a:rPr lang="es-ES" sz="2000" i="1" dirty="0" smtClean="0"/>
              <a:t>r </a:t>
            </a:r>
            <a:r>
              <a:rPr lang="es-ES" sz="2000" dirty="0" smtClean="0"/>
              <a:t>la importancia </a:t>
            </a:r>
            <a:r>
              <a:rPr lang="es-ES" sz="2000" dirty="0" smtClean="0"/>
              <a:t>del traductor como creador </a:t>
            </a:r>
            <a:r>
              <a:rPr lang="es-ES" sz="2000" dirty="0" smtClean="0"/>
              <a:t>y presentar la traducción como un arte.</a:t>
            </a:r>
          </a:p>
          <a:p>
            <a:pPr marL="514350" indent="-514350">
              <a:buNone/>
            </a:pPr>
            <a:r>
              <a:rPr lang="es-ES" sz="2000" dirty="0" smtClean="0">
                <a:solidFill>
                  <a:schemeClr val="accent1">
                    <a:lumMod val="75000"/>
                  </a:schemeClr>
                </a:solidFill>
              </a:rPr>
              <a:t>Además…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es-ES" sz="2000" dirty="0" smtClean="0"/>
              <a:t>La revista está abierta a la colaboración y las propuestas de publicación de todos los traductores de la Península Ibérica y América </a:t>
            </a:r>
            <a:r>
              <a:rPr lang="es-ES" sz="2000" dirty="0" smtClean="0"/>
              <a:t>Latina.</a:t>
            </a:r>
            <a:endParaRPr lang="en-GB" sz="2000" dirty="0" smtClean="0"/>
          </a:p>
          <a:p>
            <a:pPr marL="514350" indent="-514350">
              <a:buFont typeface="Wingdings" pitchFamily="2" charset="2"/>
              <a:buChar char="§"/>
            </a:pPr>
            <a:endParaRPr lang="en-GB" sz="2000" dirty="0" smtClean="0"/>
          </a:p>
          <a:p>
            <a:pPr marL="514350" indent="-514350">
              <a:buFont typeface="Wingdings" pitchFamily="2" charset="2"/>
              <a:buChar char="§"/>
            </a:pPr>
            <a:endParaRPr lang="en-GB" sz="2400" dirty="0" smtClean="0"/>
          </a:p>
          <a:p>
            <a:pPr marL="514350" indent="-514350">
              <a:buNone/>
            </a:pPr>
            <a:endParaRPr lang="en-GB" sz="2400" dirty="0" smtClean="0"/>
          </a:p>
          <a:p>
            <a:pPr marL="514350" indent="-514350">
              <a:buFont typeface="Wingdings" pitchFamily="2" charset="2"/>
              <a:buChar char="§"/>
            </a:pPr>
            <a:endParaRPr lang="es-ES" sz="2400" dirty="0"/>
          </a:p>
        </p:txBody>
      </p:sp>
      <p:pic>
        <p:nvPicPr>
          <p:cNvPr id="11" name="10 Marcador de contenido"/>
          <p:cNvPicPr>
            <a:picLocks noGrp="1"/>
          </p:cNvPicPr>
          <p:nvPr>
            <p:ph sz="quarter" idx="2"/>
          </p:nvPr>
        </p:nvPicPr>
        <p:blipFill>
          <a:blip r:embed="rId2" cstate="print"/>
          <a:srcRect l="13971" t="22594" r="15931"/>
          <a:stretch>
            <a:fillRect/>
          </a:stretch>
        </p:blipFill>
        <p:spPr bwMode="auto">
          <a:xfrm>
            <a:off x="4860032" y="1772816"/>
            <a:ext cx="3886200" cy="2514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11 Imagen"/>
          <p:cNvPicPr/>
          <p:nvPr/>
        </p:nvPicPr>
        <p:blipFill>
          <a:blip r:embed="rId3" cstate="print"/>
          <a:srcRect l="31922" t="49699" r="35274" b="29819"/>
          <a:stretch>
            <a:fillRect/>
          </a:stretch>
        </p:blipFill>
        <p:spPr bwMode="auto">
          <a:xfrm>
            <a:off x="5580112" y="4581128"/>
            <a:ext cx="237626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JoSTrans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sz="1700" dirty="0" smtClean="0">
                <a:solidFill>
                  <a:schemeClr val="accent1">
                    <a:lumMod val="75000"/>
                  </a:schemeClr>
                </a:solidFill>
              </a:rPr>
              <a:t>Qué es</a:t>
            </a:r>
          </a:p>
          <a:p>
            <a:pPr>
              <a:buFont typeface="Wingdings" pitchFamily="2" charset="2"/>
              <a:buChar char="§"/>
            </a:pPr>
            <a:r>
              <a:rPr lang="es-ES" sz="1700" dirty="0" smtClean="0"/>
              <a:t>Revista impresa de traducción especializada en temas no literarios, con sede en Londres.</a:t>
            </a:r>
          </a:p>
          <a:p>
            <a:pPr>
              <a:buNone/>
            </a:pPr>
            <a:r>
              <a:rPr lang="es-ES" sz="1700" dirty="0" smtClean="0">
                <a:solidFill>
                  <a:schemeClr val="accent1">
                    <a:lumMod val="75000"/>
                  </a:schemeClr>
                </a:solidFill>
              </a:rPr>
              <a:t>Qué podemos encontrar</a:t>
            </a:r>
          </a:p>
          <a:p>
            <a:pPr>
              <a:buFont typeface="Wingdings" pitchFamily="2" charset="2"/>
              <a:buChar char="§"/>
            </a:pPr>
            <a:r>
              <a:rPr lang="es-ES" sz="1700" dirty="0" smtClean="0"/>
              <a:t>Variedad de artículos que tratan tanto la teoría como la solución de temas prácticos.</a:t>
            </a:r>
          </a:p>
          <a:p>
            <a:pPr>
              <a:buFont typeface="Wingdings" pitchFamily="2" charset="2"/>
              <a:buChar char="§"/>
            </a:pPr>
            <a:r>
              <a:rPr lang="es-ES" sz="1700" dirty="0" smtClean="0"/>
              <a:t>Amplio repertorio de especialidades.</a:t>
            </a:r>
          </a:p>
          <a:p>
            <a:pPr>
              <a:buNone/>
            </a:pPr>
            <a:r>
              <a:rPr lang="es-ES" sz="1700" dirty="0" smtClean="0">
                <a:solidFill>
                  <a:schemeClr val="accent1">
                    <a:lumMod val="75000"/>
                  </a:schemeClr>
                </a:solidFill>
              </a:rPr>
              <a:t>Además…</a:t>
            </a:r>
          </a:p>
          <a:p>
            <a:pPr>
              <a:buFont typeface="Wingdings" pitchFamily="2" charset="2"/>
              <a:buChar char="§"/>
            </a:pPr>
            <a:r>
              <a:rPr lang="en-GB" sz="1700" dirty="0" err="1" smtClean="0"/>
              <a:t>Lista</a:t>
            </a:r>
            <a:r>
              <a:rPr lang="en-GB" sz="1700" dirty="0" smtClean="0"/>
              <a:t> </a:t>
            </a:r>
            <a:r>
              <a:rPr lang="en-GB" sz="1700" dirty="0" smtClean="0"/>
              <a:t>de </a:t>
            </a:r>
            <a:r>
              <a:rPr lang="en-GB" sz="1700" dirty="0" err="1" smtClean="0"/>
              <a:t>eventos</a:t>
            </a:r>
            <a:r>
              <a:rPr lang="en-GB" sz="1700" dirty="0" smtClean="0"/>
              <a:t> </a:t>
            </a:r>
            <a:r>
              <a:rPr lang="en-GB" sz="1700" dirty="0" err="1" smtClean="0"/>
              <a:t>académicos</a:t>
            </a:r>
            <a:r>
              <a:rPr lang="en-GB" sz="1700" dirty="0" smtClean="0"/>
              <a:t> </a:t>
            </a:r>
            <a:r>
              <a:rPr lang="en-GB" sz="1700" dirty="0" err="1" smtClean="0"/>
              <a:t>sobre</a:t>
            </a:r>
            <a:r>
              <a:rPr lang="en-GB" sz="1700" dirty="0" smtClean="0"/>
              <a:t> </a:t>
            </a:r>
            <a:r>
              <a:rPr lang="en-GB" sz="1700" dirty="0" err="1" smtClean="0"/>
              <a:t>traducción</a:t>
            </a:r>
            <a:r>
              <a:rPr lang="en-GB" sz="1700" dirty="0" smtClean="0"/>
              <a:t> </a:t>
            </a:r>
            <a:r>
              <a:rPr lang="en-GB" sz="1700" dirty="0" err="1" smtClean="0"/>
              <a:t>alrededor</a:t>
            </a:r>
            <a:r>
              <a:rPr lang="en-GB" sz="1700" dirty="0" smtClean="0"/>
              <a:t> del </a:t>
            </a:r>
            <a:r>
              <a:rPr lang="en-GB" sz="1700" dirty="0" err="1" smtClean="0"/>
              <a:t>mundo</a:t>
            </a:r>
            <a:r>
              <a:rPr lang="es-ES" sz="1700" dirty="0" smtClean="0"/>
              <a:t>.</a:t>
            </a:r>
            <a:endParaRPr lang="es-ES" sz="1700" dirty="0" smtClean="0"/>
          </a:p>
          <a:p>
            <a:endParaRPr lang="es-ES" sz="2400" dirty="0"/>
          </a:p>
        </p:txBody>
      </p:sp>
      <p:pic>
        <p:nvPicPr>
          <p:cNvPr id="5" name="4 Marcador de contenido"/>
          <p:cNvPicPr>
            <a:picLocks noGrp="1"/>
          </p:cNvPicPr>
          <p:nvPr>
            <p:ph sz="quarter" idx="2"/>
          </p:nvPr>
        </p:nvPicPr>
        <p:blipFill>
          <a:blip r:embed="rId2" cstate="print"/>
          <a:srcRect l="9700" t="22289" r="12169" b="6627"/>
          <a:stretch>
            <a:fillRect/>
          </a:stretch>
        </p:blipFill>
        <p:spPr bwMode="auto">
          <a:xfrm>
            <a:off x="4860032" y="1772816"/>
            <a:ext cx="3886200" cy="2071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linterna del traductor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sz="1700" dirty="0" smtClean="0">
                <a:solidFill>
                  <a:schemeClr val="accent1">
                    <a:lumMod val="75000"/>
                  </a:schemeClr>
                </a:solidFill>
              </a:rPr>
              <a:t>Qué es</a:t>
            </a:r>
          </a:p>
          <a:p>
            <a:pPr>
              <a:buFont typeface="Wingdings" pitchFamily="2" charset="2"/>
              <a:buChar char="§"/>
            </a:pPr>
            <a:r>
              <a:rPr lang="es-ES" sz="1700" dirty="0" smtClean="0"/>
              <a:t>Revista española de traducción centrada en los aspectos que rodean al mundo del traductor.</a:t>
            </a:r>
          </a:p>
          <a:p>
            <a:pPr>
              <a:buNone/>
            </a:pPr>
            <a:r>
              <a:rPr lang="es-ES" sz="1700" dirty="0" smtClean="0">
                <a:solidFill>
                  <a:schemeClr val="accent1">
                    <a:lumMod val="75000"/>
                  </a:schemeClr>
                </a:solidFill>
              </a:rPr>
              <a:t>Qué podemos encontrar</a:t>
            </a:r>
          </a:p>
          <a:p>
            <a:pPr>
              <a:buFont typeface="Wingdings" pitchFamily="2" charset="2"/>
              <a:buChar char="§"/>
            </a:pPr>
            <a:r>
              <a:rPr lang="es-ES" sz="1700" dirty="0" smtClean="0"/>
              <a:t>Artículos desde un punto de vista informal, que hacen la lectura divertida y amena.</a:t>
            </a:r>
          </a:p>
          <a:p>
            <a:pPr>
              <a:buNone/>
            </a:pPr>
            <a:r>
              <a:rPr lang="es-ES" sz="1700" dirty="0" smtClean="0">
                <a:solidFill>
                  <a:schemeClr val="accent1">
                    <a:lumMod val="75000"/>
                  </a:schemeClr>
                </a:solidFill>
              </a:rPr>
              <a:t>Además…</a:t>
            </a:r>
          </a:p>
          <a:p>
            <a:pPr>
              <a:buFont typeface="Wingdings" pitchFamily="2" charset="2"/>
              <a:buChar char="§"/>
            </a:pPr>
            <a:r>
              <a:rPr lang="es-ES" sz="1700" dirty="0" smtClean="0"/>
              <a:t>Recopilación de recursos para traductores disponibles en internet.</a:t>
            </a:r>
          </a:p>
          <a:p>
            <a:endParaRPr lang="es-ES" sz="2000" dirty="0"/>
          </a:p>
        </p:txBody>
      </p:sp>
      <p:pic>
        <p:nvPicPr>
          <p:cNvPr id="7" name="6 Marcador de contenido"/>
          <p:cNvPicPr>
            <a:picLocks noGrp="1"/>
          </p:cNvPicPr>
          <p:nvPr>
            <p:ph sz="quarter" idx="2"/>
          </p:nvPr>
        </p:nvPicPr>
        <p:blipFill>
          <a:blip r:embed="rId2" cstate="print"/>
          <a:srcRect t="21988" r="1940" b="4518"/>
          <a:stretch>
            <a:fillRect/>
          </a:stretch>
        </p:blipFill>
        <p:spPr bwMode="auto">
          <a:xfrm>
            <a:off x="4788024" y="1916832"/>
            <a:ext cx="3886200" cy="1706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/>
          <p:cNvPicPr/>
          <p:nvPr/>
        </p:nvPicPr>
        <p:blipFill>
          <a:blip r:embed="rId3" cstate="print"/>
          <a:srcRect l="19577" t="24096" r="29806" b="13253"/>
          <a:stretch>
            <a:fillRect/>
          </a:stretch>
        </p:blipFill>
        <p:spPr bwMode="auto">
          <a:xfrm>
            <a:off x="5364088" y="3933056"/>
            <a:ext cx="302433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611560" y="1628800"/>
            <a:ext cx="8136904" cy="115212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s-ES" sz="1800" dirty="0" smtClean="0"/>
              <a:t>Si tenemos un texto que debe permanecer en pantalla </a:t>
            </a:r>
            <a:r>
              <a:rPr lang="es-ES" sz="1800" dirty="0" smtClean="0"/>
              <a:t>4 segundos y </a:t>
            </a:r>
            <a:r>
              <a:rPr lang="es-ES" sz="1800" dirty="0" smtClean="0"/>
              <a:t>ocupar </a:t>
            </a:r>
            <a:r>
              <a:rPr lang="es-ES" sz="1800" dirty="0" smtClean="0"/>
              <a:t>36 </a:t>
            </a:r>
            <a:r>
              <a:rPr lang="es-ES" sz="1800" dirty="0" err="1" smtClean="0"/>
              <a:t>carácteres</a:t>
            </a:r>
            <a:r>
              <a:rPr lang="es-ES" sz="1800" dirty="0" smtClean="0"/>
              <a:t> (el </a:t>
            </a:r>
            <a:r>
              <a:rPr lang="es-ES" sz="1800" dirty="0" smtClean="0"/>
              <a:t>equivalente a un </a:t>
            </a:r>
            <a:r>
              <a:rPr lang="es-ES" sz="1800" dirty="0" smtClean="0"/>
              <a:t>renglón) seguiremos </a:t>
            </a:r>
            <a:r>
              <a:rPr lang="es-ES" sz="1800" dirty="0" smtClean="0"/>
              <a:t>un proceso mental de </a:t>
            </a:r>
            <a:r>
              <a:rPr lang="es-ES" sz="1800" dirty="0" err="1" smtClean="0"/>
              <a:t>sintetización</a:t>
            </a:r>
            <a:r>
              <a:rPr lang="es-ES" sz="1800" dirty="0" smtClean="0"/>
              <a:t> que podría visualizarse </a:t>
            </a:r>
            <a:r>
              <a:rPr lang="es-ES" sz="1800" dirty="0" smtClean="0"/>
              <a:t>así:</a:t>
            </a:r>
            <a:endParaRPr lang="es-ES" sz="1800" dirty="0"/>
          </a:p>
        </p:txBody>
      </p:sp>
      <p:pic>
        <p:nvPicPr>
          <p:cNvPr id="5" name="4 Marcador de contenido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31217" t="33735" r="18166" b="8735"/>
          <a:stretch>
            <a:fillRect/>
          </a:stretch>
        </p:blipFill>
        <p:spPr bwMode="auto">
          <a:xfrm>
            <a:off x="2051720" y="2708920"/>
            <a:ext cx="4822304" cy="366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MPT magazine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sz="1700" dirty="0" smtClean="0">
                <a:solidFill>
                  <a:schemeClr val="accent1">
                    <a:lumMod val="75000"/>
                  </a:schemeClr>
                </a:solidFill>
              </a:rPr>
              <a:t>Qué es</a:t>
            </a:r>
          </a:p>
          <a:p>
            <a:pPr>
              <a:buFont typeface="Wingdings" pitchFamily="2" charset="2"/>
              <a:buChar char="§"/>
            </a:pPr>
            <a:r>
              <a:rPr lang="es-ES" sz="1700" dirty="0" smtClean="0"/>
              <a:t>Revista de traducción de poesía moderna, con sede en la Universidad de Montreal.</a:t>
            </a:r>
          </a:p>
          <a:p>
            <a:pPr>
              <a:buNone/>
            </a:pPr>
            <a:r>
              <a:rPr lang="es-ES" sz="1700" dirty="0" smtClean="0">
                <a:solidFill>
                  <a:schemeClr val="accent1">
                    <a:lumMod val="75000"/>
                  </a:schemeClr>
                </a:solidFill>
              </a:rPr>
              <a:t>Qué podemos encontrar</a:t>
            </a:r>
          </a:p>
          <a:p>
            <a:pPr>
              <a:buFont typeface="Wingdings" pitchFamily="2" charset="2"/>
              <a:buChar char="§"/>
            </a:pPr>
            <a:r>
              <a:rPr lang="es-ES" sz="1700" dirty="0" smtClean="0"/>
              <a:t>Técnicas de traducción de poemas</a:t>
            </a:r>
          </a:p>
          <a:p>
            <a:pPr>
              <a:buFont typeface="Wingdings" pitchFamily="2" charset="2"/>
              <a:buChar char="§"/>
            </a:pPr>
            <a:r>
              <a:rPr lang="es-ES" sz="1700" dirty="0" smtClean="0"/>
              <a:t>Amplio catálogo </a:t>
            </a:r>
          </a:p>
          <a:p>
            <a:pPr>
              <a:buNone/>
            </a:pPr>
            <a:r>
              <a:rPr lang="es-ES" sz="1700" dirty="0" smtClean="0">
                <a:solidFill>
                  <a:schemeClr val="accent1">
                    <a:lumMod val="75000"/>
                  </a:schemeClr>
                </a:solidFill>
              </a:rPr>
              <a:t>Además…</a:t>
            </a:r>
          </a:p>
          <a:p>
            <a:pPr>
              <a:buFont typeface="Wingdings" pitchFamily="2" charset="2"/>
              <a:buChar char="§"/>
            </a:pPr>
            <a:r>
              <a:rPr lang="es-ES" sz="1700" dirty="0" smtClean="0"/>
              <a:t>Los usuarios pueden subir sus propias traducciones así como valorarlas y dejar comentarios.</a:t>
            </a:r>
            <a:endParaRPr lang="es-ES" sz="1700" dirty="0"/>
          </a:p>
        </p:txBody>
      </p:sp>
      <p:pic>
        <p:nvPicPr>
          <p:cNvPr id="5" name="4 Marcador de contenido"/>
          <p:cNvPicPr>
            <a:picLocks noGrp="1"/>
          </p:cNvPicPr>
          <p:nvPr>
            <p:ph sz="quarter" idx="2"/>
          </p:nvPr>
        </p:nvPicPr>
        <p:blipFill>
          <a:blip r:embed="rId2" cstate="print"/>
          <a:srcRect t="21687" r="2293" b="4217"/>
          <a:stretch>
            <a:fillRect/>
          </a:stretch>
        </p:blipFill>
        <p:spPr bwMode="auto">
          <a:xfrm>
            <a:off x="4860032" y="1700808"/>
            <a:ext cx="3886200" cy="1726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Punto y coma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1560" y="1700808"/>
            <a:ext cx="38862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1700" dirty="0" smtClean="0">
                <a:solidFill>
                  <a:schemeClr val="accent1">
                    <a:lumMod val="75000"/>
                  </a:schemeClr>
                </a:solidFill>
              </a:rPr>
              <a:t>Qué es</a:t>
            </a:r>
          </a:p>
          <a:p>
            <a:pPr>
              <a:buFont typeface="Wingdings" pitchFamily="2" charset="2"/>
              <a:buChar char="§"/>
            </a:pPr>
            <a:r>
              <a:rPr lang="es-ES" sz="1700" dirty="0" smtClean="0"/>
              <a:t>Boletín </a:t>
            </a:r>
            <a:r>
              <a:rPr lang="es-ES" sz="1700" dirty="0" smtClean="0"/>
              <a:t>de las unidades españolas de traducción de la Comisión </a:t>
            </a:r>
            <a:r>
              <a:rPr lang="es-ES" sz="1700" dirty="0" smtClean="0"/>
              <a:t>Europea, surgido hace 10 años.</a:t>
            </a:r>
          </a:p>
          <a:p>
            <a:pPr>
              <a:buNone/>
            </a:pPr>
            <a:r>
              <a:rPr lang="es-ES" sz="1700" dirty="0" smtClean="0">
                <a:solidFill>
                  <a:schemeClr val="accent1">
                    <a:lumMod val="75000"/>
                  </a:schemeClr>
                </a:solidFill>
              </a:rPr>
              <a:t>Qué podemos encontrar</a:t>
            </a:r>
          </a:p>
          <a:p>
            <a:pPr>
              <a:buFont typeface="Wingdings" pitchFamily="2" charset="2"/>
              <a:buChar char="§"/>
            </a:pPr>
            <a:r>
              <a:rPr lang="es-ES" sz="1700" dirty="0" smtClean="0"/>
              <a:t>Artículos que aportan soluciones a problemas de traducción pendientes o detectados recientemente.</a:t>
            </a:r>
          </a:p>
          <a:p>
            <a:pPr>
              <a:buNone/>
            </a:pPr>
            <a:r>
              <a:rPr lang="es-ES" sz="1700" dirty="0" smtClean="0">
                <a:solidFill>
                  <a:schemeClr val="accent1">
                    <a:lumMod val="75000"/>
                  </a:schemeClr>
                </a:solidFill>
              </a:rPr>
              <a:t>Objetivos</a:t>
            </a:r>
          </a:p>
          <a:p>
            <a:pPr>
              <a:buFont typeface="Wingdings" pitchFamily="2" charset="2"/>
              <a:buChar char="§"/>
            </a:pPr>
            <a:r>
              <a:rPr lang="es-ES" sz="1700" dirty="0" smtClean="0"/>
              <a:t>Difundir información </a:t>
            </a:r>
            <a:r>
              <a:rPr lang="es-ES" sz="1700" dirty="0" smtClean="0"/>
              <a:t>relacionada con el proceso de documentación y </a:t>
            </a:r>
            <a:r>
              <a:rPr lang="es-ES" sz="1700" dirty="0" smtClean="0"/>
              <a:t>consulta.</a:t>
            </a:r>
          </a:p>
        </p:txBody>
      </p:sp>
      <p:pic>
        <p:nvPicPr>
          <p:cNvPr id="5" name="4 Marcador de contenido"/>
          <p:cNvPicPr>
            <a:picLocks noGrp="1"/>
          </p:cNvPicPr>
          <p:nvPr>
            <p:ph sz="quarter" idx="2"/>
          </p:nvPr>
        </p:nvPicPr>
        <p:blipFill>
          <a:blip r:embed="rId2" cstate="print"/>
          <a:srcRect l="18871" t="28614" r="16402" b="4518"/>
          <a:stretch>
            <a:fillRect/>
          </a:stretch>
        </p:blipFill>
        <p:spPr bwMode="auto">
          <a:xfrm>
            <a:off x="4788024" y="1772816"/>
            <a:ext cx="3886200" cy="2352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Fundición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990</TotalTime>
  <Words>320</Words>
  <Application>Microsoft Office PowerPoint</Application>
  <PresentationFormat>Presentación en pantalla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Intermedio</vt:lpstr>
      <vt:lpstr>5 REVISTAS ÚTILES PARA LA TRADUCCIÓN</vt:lpstr>
      <vt:lpstr>Saltana</vt:lpstr>
      <vt:lpstr>JoSTrans</vt:lpstr>
      <vt:lpstr>La linterna del traductor</vt:lpstr>
      <vt:lpstr>Diapositiva 5</vt:lpstr>
      <vt:lpstr>MPT magazine</vt:lpstr>
      <vt:lpstr>Punto y coma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Windows User</dc:creator>
  <cp:lastModifiedBy>Windows User</cp:lastModifiedBy>
  <cp:revision>86</cp:revision>
  <dcterms:created xsi:type="dcterms:W3CDTF">2011-09-28T19:11:51Z</dcterms:created>
  <dcterms:modified xsi:type="dcterms:W3CDTF">2011-09-29T11:42:16Z</dcterms:modified>
</cp:coreProperties>
</file>